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1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  <p:sldId id="1393" r:id="rId15"/>
    <p:sldId id="1189" r:id="rId16"/>
    <p:sldId id="1378" r:id="rId17"/>
    <p:sldId id="1067" r:id="rId18"/>
    <p:sldId id="1069" r:id="rId19"/>
    <p:sldId id="1068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88" d="100"/>
          <a:sy n="88" d="100"/>
        </p:scale>
        <p:origin x="108" y="133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3/5/2023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9882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 sz="1200"/>
              <a:t>2 - Configuración de OSPFv2 de área única</a:t>
            </a:r>
          </a:p>
          <a:p>
            <a:pPr rtl="0"/>
            <a:r>
              <a:rPr lang="es-419" sz="1200"/>
              <a:t>2.3 - Redes OSPF multiacceso</a:t>
            </a:r>
            <a:br>
              <a:rPr lang="en-US" dirty="0"/>
            </a:br>
            <a:r>
              <a:rPr lang="es-419"/>
              <a:t>2.3.1 - </a:t>
            </a:r>
            <a:r>
              <a:rPr lang="es-419" sz="1800"/>
              <a:t>Tipos de red OPSF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3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 sz="1200"/>
              <a:t>2 - Configuración de OSPFv2 de área única</a:t>
            </a:r>
          </a:p>
          <a:p>
            <a:pPr rtl="0"/>
            <a:r>
              <a:rPr lang="es-419" sz="1200"/>
              <a:t>2.3 - Redes OSPF multiacceso</a:t>
            </a:r>
            <a:br>
              <a:rPr lang="en-US" dirty="0"/>
            </a:br>
            <a:r>
              <a:rPr lang="es-419"/>
              <a:t>2.3.3 - Topología de referencia de multiacceso OSP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583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489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53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215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Adyacencias-de-vecinos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Establecimiento-de-adyacencias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Funci&#243;n-del-DR.gi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del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del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del enlace y enviar los LSP solo a aquellos routers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>
                <a:solidFill>
                  <a:schemeClr val="bg1"/>
                </a:solidFill>
              </a:rPr>
              <a:t>Redes multiacceso</a:t>
            </a:r>
          </a:p>
        </p:txBody>
      </p:sp>
    </p:spTree>
    <p:extLst>
      <p:ext uri="{BB962C8B-B14F-4D97-AF65-F5344CB8AC3E}">
        <p14:creationId xmlns:p14="http://schemas.microsoft.com/office/powerpoint/2010/main" val="215505310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2.3 - Redes OSPF multiacceso</a:t>
            </a:r>
            <a:br>
              <a:rPr lang="en-US" dirty="0"/>
            </a:br>
            <a:r>
              <a:rPr lang="es-419" sz="2400"/>
              <a:t>Tipos de red OPSF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3D4AF4-B335-144C-B647-344196CC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92" y="1210809"/>
            <a:ext cx="3161165" cy="3130995"/>
          </a:xfrm>
        </p:spPr>
        <p:txBody>
          <a:bodyPr/>
          <a:lstStyle/>
          <a:p>
            <a:pPr marL="0" indent="0" algn="l" rtl="0"/>
            <a:r>
              <a:rPr lang="es-419" sz="1600" dirty="0">
                <a:solidFill>
                  <a:srgbClr val="000000"/>
                </a:solidFill>
              </a:rPr>
              <a:t>Otro tipo de red que utiliza OSPF es la red OSPF multiacceso. En las redes OSPF multiacceso hay un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que controla la distribución de los LSA. </a:t>
            </a:r>
          </a:p>
          <a:p>
            <a:pPr marL="0" indent="0" algn="l" rtl="0"/>
            <a:r>
              <a:rPr lang="es-419" sz="1600" dirty="0">
                <a:solidFill>
                  <a:srgbClr val="000000"/>
                </a:solidFill>
              </a:rPr>
              <a:t>El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elegido para este rol debe ser determinado por el administrador de red a través de la configuración adecuada.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D504-3E42-D140-9799-2B5D6F45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98" y="1006252"/>
            <a:ext cx="4401544" cy="3130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54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c15="http://schemas.microsoft.com/office/drawing/2012/chart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2400"/>
              <a:t>Topología de referencia de multiacceso OSPF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FF280-7814-7045-80D1-6CF62D9F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0" y="1178153"/>
            <a:ext cx="3795424" cy="2697962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000000"/>
                </a:solidFill>
              </a:rPr>
              <a:t>Debido a que los </a:t>
            </a:r>
            <a:r>
              <a:rPr lang="es-419" sz="1600" dirty="0" err="1">
                <a:solidFill>
                  <a:srgbClr val="000000"/>
                </a:solidFill>
              </a:rPr>
              <a:t>routers</a:t>
            </a:r>
            <a:r>
              <a:rPr lang="es-419" sz="1600" dirty="0">
                <a:solidFill>
                  <a:srgbClr val="000000"/>
                </a:solidFill>
              </a:rPr>
              <a:t> están conectados a través de una red de acceso múltiple común, OSPF ha elegido automáticamente un DR y BDR.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000000"/>
                </a:solidFill>
              </a:rPr>
              <a:t>R3 ha sido elegido como DR porque su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ID es 3.3.3.3, que es la más alta en esta red. El R2 es el BDR porque tiene el segundo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ID más alta en la red.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64140-2B27-7246-84A6-C261695C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29" y="1178152"/>
            <a:ext cx="4187310" cy="2598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c15="http://schemas.microsoft.com/office/drawing/2012/chart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4775" y="1045380"/>
            <a:ext cx="4271282" cy="3447347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La solución para administrar la cantidad de adyacencias y la saturación con LSA en una red de accesos múltiples es el DR.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En las redes de accesos múltiples, OSPF elige un </a:t>
            </a:r>
            <a:r>
              <a:rPr lang="es-ES" sz="1400" b="1" dirty="0"/>
              <a:t>DR</a:t>
            </a:r>
            <a:r>
              <a:rPr lang="es-ES" sz="1400" dirty="0"/>
              <a:t> para que funcione como punto de recolección y distribución de las LSA enviadas y recibidas. También se elige un BDR en caso de que falle el DR. El </a:t>
            </a:r>
            <a:r>
              <a:rPr lang="es-ES" sz="1400" b="1" dirty="0"/>
              <a:t>BDR</a:t>
            </a:r>
            <a:r>
              <a:rPr lang="es-ES" sz="1400" dirty="0"/>
              <a:t> escucha este intercambio en forma pasiva y mantiene una relación con todos los </a:t>
            </a:r>
            <a:r>
              <a:rPr lang="es-ES" sz="1400" dirty="0" err="1"/>
              <a:t>routers</a:t>
            </a:r>
            <a:r>
              <a:rPr lang="es-ES" sz="1400" dirty="0"/>
              <a:t>. Si el DR deja de producir paquetes de saludo, el BDR se asciende a sí mismo y asume la función de DR.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Todos los otros </a:t>
            </a:r>
            <a:r>
              <a:rPr lang="es-ES" sz="1400" dirty="0" err="1"/>
              <a:t>routers</a:t>
            </a:r>
            <a:r>
              <a:rPr lang="es-ES" sz="1400" dirty="0"/>
              <a:t> que no son DR ni BDR se convierten en </a:t>
            </a:r>
            <a:r>
              <a:rPr lang="es-ES" sz="1400" b="1" dirty="0" err="1"/>
              <a:t>DROthers</a:t>
            </a:r>
            <a:r>
              <a:rPr lang="es-ES" sz="1400" dirty="0"/>
              <a:t>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3" name="Imagen 2" descr="Adyacencias de vecinos">
            <a:hlinkClick r:id="rId3"/>
            <a:extLst>
              <a:ext uri="{FF2B5EF4-FFF2-40B4-BE49-F238E27FC236}">
                <a16:creationId xmlns:a16="http://schemas.microsoft.com/office/drawing/2014/main" id="{846680F0-635D-6212-B202-1A36E0382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7" y="911679"/>
            <a:ext cx="4467225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3346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95943" y="1124633"/>
            <a:ext cx="3505198" cy="3199901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En la Imagen, se seleccionó al R1 como </a:t>
            </a:r>
            <a:r>
              <a:rPr lang="es-ES" sz="1400" dirty="0" err="1"/>
              <a:t>router</a:t>
            </a:r>
            <a:r>
              <a:rPr lang="es-ES" sz="1400" dirty="0"/>
              <a:t> designado de la LAN Ethernet que interconecta al R2, el R3 y el R4. Observe la manera en que el número de adyacencias se redujo a tres.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2" name="Imagen 1" descr="Establecimiento de adyacencias">
            <a:hlinkClick r:id="rId3"/>
            <a:extLst>
              <a:ext uri="{FF2B5EF4-FFF2-40B4-BE49-F238E27FC236}">
                <a16:creationId xmlns:a16="http://schemas.microsoft.com/office/drawing/2014/main" id="{3F1FF241-A16C-A1A6-137A-77BCBB69E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676275"/>
            <a:ext cx="4429125" cy="379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6107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852490"/>
            <a:ext cx="4495800" cy="3708624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Los </a:t>
            </a:r>
            <a:r>
              <a:rPr lang="es-ES" sz="1400" dirty="0" err="1"/>
              <a:t>routers</a:t>
            </a:r>
            <a:r>
              <a:rPr lang="es-ES" sz="1400" dirty="0"/>
              <a:t> de una red de accesos múltiples eligen un DR y un BDR. Los </a:t>
            </a:r>
            <a:r>
              <a:rPr lang="es-ES" sz="1400" dirty="0" err="1"/>
              <a:t>DROthers</a:t>
            </a:r>
            <a:r>
              <a:rPr lang="es-ES" sz="1400" dirty="0"/>
              <a:t> solo crean adyacencias completas con el DR y el BDR de la red. En vez de saturar todos los </a:t>
            </a:r>
            <a:r>
              <a:rPr lang="es-ES" sz="1400" dirty="0" err="1"/>
              <a:t>routers</a:t>
            </a:r>
            <a:r>
              <a:rPr lang="es-ES" sz="1400" dirty="0"/>
              <a:t> de la red con LSA, los </a:t>
            </a:r>
            <a:r>
              <a:rPr lang="es-ES" sz="1400" dirty="0" err="1"/>
              <a:t>DROthers</a:t>
            </a:r>
            <a:r>
              <a:rPr lang="es-ES" sz="1400" dirty="0"/>
              <a:t> solo envían sus LSA al DR y el BDR. 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En la animación, el R1 envía LSA al DR. El BDR también escucha. El DR es responsable de reenviar todas las LSA desde R1 hasta todos los demás </a:t>
            </a:r>
            <a:r>
              <a:rPr lang="es-ES" sz="1400" dirty="0" err="1"/>
              <a:t>routers</a:t>
            </a:r>
            <a:r>
              <a:rPr lang="es-ES" sz="1400" dirty="0"/>
              <a:t>. El resultado final es que sólo hay un </a:t>
            </a:r>
            <a:r>
              <a:rPr lang="es-ES" sz="1400" dirty="0" err="1"/>
              <a:t>router</a:t>
            </a:r>
            <a:r>
              <a:rPr lang="es-ES" sz="1400" dirty="0"/>
              <a:t> que realiza la saturación completa de todas las LSA en la red de accesos múltiples.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s-ES" sz="1400" dirty="0"/>
              <a:t>Nota: la elección de DR/BDR solo se producen en las redes de accesos múltiples y no en las redes punto a punto.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2" name="Imagen 1" descr="Función del DR">
            <a:hlinkClick r:id="rId3"/>
            <a:extLst>
              <a:ext uri="{FF2B5EF4-FFF2-40B4-BE49-F238E27FC236}">
                <a16:creationId xmlns:a16="http://schemas.microsoft.com/office/drawing/2014/main" id="{0EC9B5D6-BABE-F08B-463D-E141F5C9C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35164"/>
            <a:ext cx="4467225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632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router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routers: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routing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routing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routing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routing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router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routing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router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</a:t>
            </a:r>
            <a:r>
              <a:rPr lang="es-ES" dirty="0" err="1"/>
              <a:t>routing</a:t>
            </a:r>
            <a:r>
              <a:rPr lang="es-ES" dirty="0"/>
              <a:t>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</a:t>
            </a:r>
            <a:r>
              <a:rPr lang="es-E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router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</a:t>
            </a:r>
            <a:r>
              <a:rPr lang="es-ES" dirty="0" err="1"/>
              <a:t>routers</a:t>
            </a:r>
            <a:r>
              <a:rPr lang="es-ES" dirty="0"/>
              <a:t> de estado del enlace descubren que son vecinos, forman una adyacencia. </a:t>
            </a:r>
          </a:p>
          <a:p>
            <a:r>
              <a:rPr lang="es-ES" dirty="0"/>
              <a:t>Si un </a:t>
            </a:r>
            <a:r>
              <a:rPr lang="es-ES" dirty="0" err="1"/>
              <a:t>router</a:t>
            </a:r>
            <a:r>
              <a:rPr lang="es-ES" dirty="0"/>
              <a:t>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routing de estado del enlace es que cada router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8298</TotalTime>
  <Words>1653</Words>
  <Application>Microsoft Office PowerPoint</Application>
  <PresentationFormat>Presentación en pantalla (16:9)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routing Protocolos de routing de estado del enlace</vt:lpstr>
      <vt:lpstr>Funcionamiento del protocolo de routing de estado del enlace Protocolos SPF (primero la ruta más corta)</vt:lpstr>
      <vt:lpstr>Funcionamiento del protocolo de routing de estado del enlace Algoritmo de Dijkstra</vt:lpstr>
      <vt:lpstr>Funcionamiento del protocolo de routing de estado del enlace Ejemplo de SPF</vt:lpstr>
      <vt:lpstr>Actualizaciones de estado del enlace Proceso de routing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routing de estado del enlace ¿Por qué utilizar protocolos de estado del enlace?</vt:lpstr>
      <vt:lpstr>Beneficios del protocolo de routing de estado del enlace Desventajas de los protocolos de estado del enlace</vt:lpstr>
      <vt:lpstr>Redes multiacceso</vt:lpstr>
      <vt:lpstr>2.3 - Redes OSPF multiacceso Tipos de red OPSF</vt:lpstr>
      <vt:lpstr>Topología de referencia de multiacceso OSPF Networks</vt:lpstr>
      <vt:lpstr>Router designado OSPF</vt:lpstr>
      <vt:lpstr>Router designado OSPF</vt:lpstr>
      <vt:lpstr>Router designado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468</cp:revision>
  <dcterms:created xsi:type="dcterms:W3CDTF">2016-08-22T22:27:36Z</dcterms:created>
  <dcterms:modified xsi:type="dcterms:W3CDTF">2023-03-06T01:06:54Z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